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84" r:id="rId14"/>
    <p:sldId id="585" r:id="rId15"/>
    <p:sldId id="586" r:id="rId16"/>
    <p:sldId id="587" r:id="rId17"/>
    <p:sldId id="583" r:id="rId18"/>
    <p:sldId id="563" r:id="rId19"/>
    <p:sldId id="582" r:id="rId20"/>
    <p:sldId id="581" r:id="rId21"/>
    <p:sldId id="564" r:id="rId22"/>
    <p:sldId id="565" r:id="rId23"/>
    <p:sldId id="566" r:id="rId24"/>
    <p:sldId id="567" r:id="rId25"/>
    <p:sldId id="568" r:id="rId26"/>
    <p:sldId id="569" r:id="rId27"/>
    <p:sldId id="455" r:id="rId28"/>
    <p:sldId id="532" r:id="rId29"/>
    <p:sldId id="436" r:id="rId30"/>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7">
          <p15:clr>
            <a:srgbClr val="A4A3A4"/>
          </p15:clr>
        </p15:guide>
        <p15:guide id="2" orient="horz" pos="3884">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p15:guide id="1" orient="horz" pos="296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7"/>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9"/>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3788901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17095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extLst>
      <p:ext uri="{BB962C8B-B14F-4D97-AF65-F5344CB8AC3E}">
        <p14:creationId xmlns:p14="http://schemas.microsoft.com/office/powerpoint/2010/main" val="208802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extLst>
      <p:ext uri="{BB962C8B-B14F-4D97-AF65-F5344CB8AC3E}">
        <p14:creationId xmlns:p14="http://schemas.microsoft.com/office/powerpoint/2010/main" val="406215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extLst>
      <p:ext uri="{BB962C8B-B14F-4D97-AF65-F5344CB8AC3E}">
        <p14:creationId xmlns:p14="http://schemas.microsoft.com/office/powerpoint/2010/main" val="12712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extLst>
      <p:ext uri="{BB962C8B-B14F-4D97-AF65-F5344CB8AC3E}">
        <p14:creationId xmlns:p14="http://schemas.microsoft.com/office/powerpoint/2010/main" val="421969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636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extLst>
      <p:ext uri="{BB962C8B-B14F-4D97-AF65-F5344CB8AC3E}">
        <p14:creationId xmlns:p14="http://schemas.microsoft.com/office/powerpoint/2010/main" val="2317541597"/>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extLst>
      <p:ext uri="{BB962C8B-B14F-4D97-AF65-F5344CB8AC3E}">
        <p14:creationId xmlns:p14="http://schemas.microsoft.com/office/powerpoint/2010/main" val="1199320673"/>
      </p:ext>
    </p:extLst>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4896485"/>
            <a:chOff x="237030" y="1269554"/>
            <a:chExt cx="7776864" cy="4896544"/>
          </a:xfrm>
        </p:grpSpPr>
        <p:sp>
          <p:nvSpPr>
            <p:cNvPr id="16" name="矩形 15"/>
            <p:cNvSpPr/>
            <p:nvPr/>
          </p:nvSpPr>
          <p:spPr>
            <a:xfrm>
              <a:off x="339939" y="1985208"/>
              <a:ext cx="7673955" cy="4062700"/>
            </a:xfrm>
            <a:prstGeom prst="rect">
              <a:avLst/>
            </a:prstGeom>
          </p:spPr>
          <p:txBody>
            <a:bodyPr wrap="square">
              <a:spAutoFit/>
            </a:bodyPr>
            <a:lstStyle/>
            <a:p>
              <a:r>
                <a:rPr lang="zh-CN" altLang="en-US" dirty="0"/>
                <a:t>在设计一个移动端的应用程序时，我们应该牢记在心的最重要的一件事情就是务必要确保你的程序是</a:t>
              </a:r>
              <a:r>
                <a:rPr lang="zh-CN" altLang="en-US" dirty="0">
                  <a:solidFill>
                    <a:srgbClr val="FF0000"/>
                  </a:solidFill>
                </a:rPr>
                <a:t>有用且直观</a:t>
              </a:r>
              <a:r>
                <a:rPr lang="zh-CN" altLang="en-US"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p>
            <a:p>
              <a:endParaRPr lang="en-US" altLang="zh-CN" sz="2400" dirty="0" smtClean="0"/>
            </a:p>
            <a:p>
              <a:r>
                <a:rPr lang="zh-CN" altLang="en-US" dirty="0"/>
                <a:t>为了达到可用性目的，应用程序应该是</a:t>
              </a:r>
              <a:r>
                <a:rPr lang="zh-CN" altLang="en-US" dirty="0">
                  <a:solidFill>
                    <a:srgbClr val="FF0000"/>
                  </a:solidFill>
                </a:rPr>
                <a:t>以用户为中心</a:t>
              </a:r>
              <a:r>
                <a:rPr lang="zh-CN" altLang="en-US" dirty="0"/>
                <a:t>的。用户之所以安装你的程序是因为他们需要解决某个紧迫的问题，也就是说，你的程序一定是要有实际用途的。你要仔细考虑用户会是如何按着它们的方式尝试去完成自己的目标需求的</a:t>
              </a:r>
              <a:r>
                <a:rPr lang="zh-CN" altLang="en-US" dirty="0" smtClean="0"/>
                <a:t>。</a:t>
              </a:r>
              <a:endParaRPr lang="en-US" altLang="zh-CN" dirty="0" smtClean="0"/>
            </a:p>
            <a:p>
              <a:endParaRPr lang="zh-CN" altLang="en-US" dirty="0"/>
            </a:p>
            <a:p>
              <a:r>
                <a:rPr lang="zh-CN" altLang="en-US" dirty="0">
                  <a:solidFill>
                    <a:srgbClr val="FF0000"/>
                  </a:solidFill>
                </a:rPr>
                <a:t>赋予界面足够的清晰度</a:t>
              </a:r>
              <a:r>
                <a:rPr lang="zh-CN" altLang="en-US" dirty="0"/>
                <a:t>。为了有效使用他们面对的用户界面，人们首先必须意识到这个界面是干吗用的又该怎么使用它。因此，在考虑界面是否还要清晰时绝不要犹豫。</a:t>
              </a:r>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688595705"/>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8" name="矩形 7"/>
            <p:cNvSpPr/>
            <p:nvPr/>
          </p:nvSpPr>
          <p:spPr>
            <a:xfrm>
              <a:off x="255906" y="1790269"/>
              <a:ext cx="5326896" cy="4093428"/>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26" name="矩形 25"/>
            <p:cNvSpPr/>
            <p:nvPr/>
          </p:nvSpPr>
          <p:spPr>
            <a:xfrm>
              <a:off x="255906" y="1790269"/>
              <a:ext cx="5326896" cy="1631216"/>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43" name="组合 42"/>
          <p:cNvGrpSpPr/>
          <p:nvPr/>
        </p:nvGrpSpPr>
        <p:grpSpPr>
          <a:xfrm>
            <a:off x="241307" y="1252582"/>
            <a:ext cx="10133066" cy="4921336"/>
            <a:chOff x="236856" y="1246931"/>
            <a:chExt cx="10133066" cy="4921336"/>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55906" y="1767062"/>
              <a:ext cx="5326896" cy="44012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对任何应用程序来说，帮助用户导航前往正确的地方都是相当重要的一件事情</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，如果用户都发现不了，那么再酷的功能特性或最最吸引人的内容也是没用的。优秀的移动导航遵循以下</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4918920"/>
            <a:chOff x="236856" y="1246931"/>
            <a:chExt cx="10925154" cy="4918920"/>
          </a:xfrm>
        </p:grpSpPr>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p>
            </p:txBody>
          </p:sp>
        </p:grpSp>
        <p:sp>
          <p:nvSpPr>
            <p:cNvPr id="63" name="矩形 62"/>
            <p:cNvSpPr/>
            <p:nvPr/>
          </p:nvSpPr>
          <p:spPr>
            <a:xfrm>
              <a:off x="255906" y="1903147"/>
              <a:ext cx="5326896" cy="4093428"/>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0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p>
            </p:txBody>
          </p:sp>
        </p:grpSp>
        <p:sp>
          <p:nvSpPr>
            <p:cNvPr id="73" name="矩形 72"/>
            <p:cNvSpPr/>
            <p:nvPr/>
          </p:nvSpPr>
          <p:spPr>
            <a:xfrm>
              <a:off x="255906" y="1903147"/>
              <a:ext cx="5326896" cy="3785652"/>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000" b="0" i="0" u="none" strike="noStrike" kern="1200" cap="none" spc="0" normalizeH="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p>
          </p:txBody>
        </p:sp>
      </p:grpSp>
    </p:spTree>
    <p:extLst>
      <p:ext uri="{BB962C8B-B14F-4D97-AF65-F5344CB8AC3E}">
        <p14:creationId xmlns:p14="http://schemas.microsoft.com/office/powerpoint/2010/main" val="275827025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255454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你不应该将移动设计视作是孤立的。对用户来讲，创建一个在移动端、桌面端和平板端无缝结合的体验是非常重要的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为</a:t>
            </a:r>
            <a:r>
              <a:rPr lang="zh-CN" altLang="en-US" sz="2000" dirty="0">
                <a:solidFill>
                  <a:srgbClr val="2E2E2E"/>
                </a:solidFill>
                <a:latin typeface="+mn-ea"/>
                <a:cs typeface="Courier New" panose="02070309020205020404" pitchFamily="49" charset="0"/>
              </a:rPr>
              <a:t>例，你</a:t>
            </a:r>
            <a:r>
              <a:rPr lang="zh-CN" altLang="en-US" sz="2000" dirty="0" smtClean="0">
                <a:solidFill>
                  <a:srgbClr val="2E2E2E"/>
                </a:solidFill>
                <a:latin typeface="+mn-ea"/>
                <a:cs typeface="Courier New" panose="02070309020205020404" pitchFamily="49" charset="0"/>
              </a:rPr>
              <a:t>在</a:t>
            </a:r>
            <a:r>
              <a:rPr lang="en-US" altLang="zh-CN" sz="2000" dirty="0" smtClean="0">
                <a:solidFill>
                  <a:srgbClr val="2E2E2E"/>
                </a:solidFill>
                <a:latin typeface="+mn-ea"/>
                <a:cs typeface="Courier New" panose="02070309020205020404" pitchFamily="49" charset="0"/>
              </a:rPr>
              <a:t>PC</a:t>
            </a:r>
            <a:r>
              <a:rPr lang="zh-CN" altLang="en-US" sz="2000" dirty="0" smtClean="0">
                <a:solidFill>
                  <a:srgbClr val="2E2E2E"/>
                </a:solidFill>
                <a:latin typeface="+mn-ea"/>
                <a:cs typeface="Courier New" panose="02070309020205020404" pitchFamily="49" charset="0"/>
              </a:rPr>
              <a:t>端的各种操作所产生的数据会在移动端得到同步。</a:t>
            </a:r>
            <a:r>
              <a:rPr lang="en-US" altLang="zh-CN" sz="2000" dirty="0" smtClean="0">
                <a:solidFill>
                  <a:srgbClr val="2E2E2E"/>
                </a:solidFill>
                <a:latin typeface="+mn-ea"/>
                <a:cs typeface="Courier New" panose="02070309020205020404" pitchFamily="49" charset="0"/>
              </a:rPr>
              <a:t>IMOOC</a:t>
            </a:r>
            <a:r>
              <a:rPr lang="zh-CN" altLang="en-US" sz="2000" dirty="0" smtClean="0">
                <a:solidFill>
                  <a:srgbClr val="2E2E2E"/>
                </a:solidFill>
                <a:latin typeface="+mn-ea"/>
                <a:cs typeface="Courier New" panose="02070309020205020404" pitchFamily="49" charset="0"/>
              </a:rPr>
              <a:t>意识</a:t>
            </a:r>
            <a:r>
              <a:rPr lang="zh-CN" altLang="en-US" sz="2000" dirty="0">
                <a:solidFill>
                  <a:srgbClr val="2E2E2E"/>
                </a:solidFill>
                <a:latin typeface="+mn-ea"/>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extLst>
      <p:ext uri="{BB962C8B-B14F-4D97-AF65-F5344CB8AC3E}">
        <p14:creationId xmlns:p14="http://schemas.microsoft.com/office/powerpoint/2010/main" val="39861035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extLst>
      <p:ext uri="{BB962C8B-B14F-4D97-AF65-F5344CB8AC3E}">
        <p14:creationId xmlns:p14="http://schemas.microsoft.com/office/powerpoint/2010/main" val="10735700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对于</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的状态设计</a:t>
                </a:r>
                <a:r>
                  <a:rPr lang="zh-CN" altLang="en-US" sz="2000" dirty="0" smtClean="0">
                    <a:solidFill>
                      <a:srgbClr val="2E2E2E"/>
                    </a:solidFill>
                    <a:latin typeface="+mn-ea"/>
                    <a:cs typeface="Courier New" panose="02070309020205020404" pitchFamily="49" charset="0"/>
                  </a:rPr>
                  <a:t>，界面</a:t>
                </a:r>
                <a:r>
                  <a:rPr lang="zh-CN" altLang="en-US" sz="2000" dirty="0">
                    <a:solidFill>
                      <a:srgbClr val="2E2E2E"/>
                    </a:solidFill>
                    <a:latin typeface="+mn-ea"/>
                    <a:cs typeface="Courier New" panose="02070309020205020404" pitchFamily="49" charset="0"/>
                  </a:rPr>
                  <a:t>需要通过反馈让用户明白发生了什么，而无需用户猜测。而带有动效的微交互正是以提供视觉反馈而闻名。</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想要展现创意十足的微交互动效，数据的上传和下载过程都是不错的选择</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另外一个经典的案例就是下来刷新，这是目前移动端</a:t>
                </a:r>
                <a:r>
                  <a:rPr lang="en-US" altLang="zh-CN" sz="2000" dirty="0">
                    <a:solidFill>
                      <a:srgbClr val="2E2E2E"/>
                    </a:solidFill>
                    <a:latin typeface="+mn-ea"/>
                    <a:cs typeface="Courier New" panose="02070309020205020404" pitchFamily="49" charset="0"/>
                  </a:rPr>
                  <a:t>UI</a:t>
                </a:r>
                <a:r>
                  <a:rPr lang="zh-CN" altLang="en-US" sz="2000" dirty="0">
                    <a:solidFill>
                      <a:srgbClr val="2E2E2E"/>
                    </a:solidFill>
                    <a:latin typeface="+mn-ea"/>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4918920"/>
            <a:chOff x="236856" y="1246931"/>
            <a:chExt cx="10450972" cy="4918920"/>
          </a:xfrm>
        </p:grpSpPr>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255906" y="1790269"/>
              <a:ext cx="5326896" cy="4093428"/>
            </a:xfrm>
            <a:prstGeom prst="rect">
              <a:avLst/>
            </a:prstGeom>
          </p:spPr>
          <p:txBody>
            <a:bodyPr wrap="square">
              <a:spAutoFit/>
            </a:bodyPr>
            <a:lstStyle/>
            <a:p>
              <a:r>
                <a:rPr lang="zh-CN" altLang="en-US" sz="2000" dirty="0" smtClean="0">
                  <a:solidFill>
                    <a:srgbClr val="2E2E2E"/>
                  </a:solidFill>
                  <a:latin typeface="+mn-ea"/>
                  <a:cs typeface="Courier New" panose="02070309020205020404" pitchFamily="49" charset="0"/>
                </a:rPr>
                <a:t>   即使</a:t>
              </a:r>
              <a:r>
                <a:rPr lang="zh-CN" altLang="en-US" sz="2000" dirty="0">
                  <a:solidFill>
                    <a:srgbClr val="2E2E2E"/>
                  </a:solidFill>
                  <a:latin typeface="+mn-ea"/>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000" dirty="0">
                  <a:solidFill>
                    <a:srgbClr val="FF0000"/>
                  </a:solidFill>
                  <a:latin typeface="+mn-ea"/>
                  <a:cs typeface="Courier New" panose="02070309020205020404" pitchFamily="49" charset="0"/>
                </a:rPr>
                <a:t>UI</a:t>
              </a:r>
              <a:r>
                <a:rPr lang="zh-CN" altLang="en-US" sz="2000" dirty="0">
                  <a:solidFill>
                    <a:srgbClr val="FF0000"/>
                  </a:solidFill>
                  <a:latin typeface="+mn-ea"/>
                  <a:cs typeface="Courier New" panose="02070309020205020404" pitchFamily="49" charset="0"/>
                </a:rPr>
                <a:t>界面中的按钮能够模仿现实中的按钮反馈来强化交互，简单的说来，就是让用户输入和操作的视觉反馈更加明显一些</a:t>
              </a:r>
              <a:r>
                <a:rPr lang="zh-CN" altLang="en-US" sz="2000" dirty="0" smtClean="0">
                  <a:solidFill>
                    <a:srgbClr val="FF0000"/>
                  </a:solidFill>
                  <a:latin typeface="+mn-ea"/>
                  <a:cs typeface="Courier New" panose="02070309020205020404" pitchFamily="49" charset="0"/>
                </a:rPr>
                <a:t>。</a:t>
              </a:r>
              <a:endParaRPr lang="en-US" altLang="zh-CN" sz="2000" dirty="0" smtClean="0">
                <a:solidFill>
                  <a:srgbClr val="FF0000"/>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smtClean="0">
                  <a:solidFill>
                    <a:srgbClr val="2E2E2E"/>
                  </a:solidFill>
                  <a:latin typeface="+mn-ea"/>
                  <a:cs typeface="Courier New" panose="02070309020205020404" pitchFamily="49" charset="0"/>
                </a:rPr>
                <a:t>   视觉</a:t>
              </a:r>
              <a:r>
                <a:rPr lang="zh-CN" altLang="en-US" sz="2000" dirty="0">
                  <a:solidFill>
                    <a:srgbClr val="2E2E2E"/>
                  </a:solidFill>
                  <a:latin typeface="+mn-ea"/>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643" y="1224534"/>
            <a:ext cx="10674315" cy="4918920"/>
            <a:chOff x="236856" y="1246931"/>
            <a:chExt cx="10674315" cy="4918920"/>
          </a:xfrm>
        </p:grpSpPr>
        <p:pic>
          <p:nvPicPr>
            <p:cNvPr id="61" name="图片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790269"/>
              <a:ext cx="5326896" cy="3170099"/>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动效一个很重要的功能，是展现状态和内容的转变与过渡，用来解释屏幕上各种元素的排布和</a:t>
              </a:r>
              <a:r>
                <a:rPr lang="zh-CN" altLang="en-US" sz="2000" dirty="0" smtClean="0">
                  <a:solidFill>
                    <a:srgbClr val="2E2E2E"/>
                  </a:solidFill>
                  <a:latin typeface="+mn-ea"/>
                  <a:cs typeface="Courier New" panose="02070309020205020404" pitchFamily="49" charset="0"/>
                </a:rPr>
                <a:t>层次。</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图标可能会从一个形状变为另外一个形状，在不同的时间以不同的功能呈现，而这种过渡和转变就是靠动效来表现的。</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110802"/>
            <a:chOff x="236856" y="1241630"/>
            <a:chExt cx="10156052" cy="5110802"/>
          </a:xfrm>
        </p:grpSpPr>
        <p:grpSp>
          <p:nvGrpSpPr>
            <p:cNvPr id="103" name="组合 102"/>
            <p:cNvGrpSpPr/>
            <p:nvPr/>
          </p:nvGrpSpPr>
          <p:grpSpPr>
            <a:xfrm>
              <a:off x="236856" y="1241630"/>
              <a:ext cx="9810220" cy="4924221"/>
              <a:chOff x="236856" y="1241630"/>
              <a:chExt cx="9810220" cy="4924221"/>
            </a:xfrm>
          </p:grpSpPr>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723" y="1241630"/>
                <a:ext cx="3168353" cy="2376265"/>
              </a:xfrm>
              <a:prstGeom prst="rect">
                <a:avLst/>
              </a:prstGeom>
            </p:spPr>
          </p:pic>
          <p:grpSp>
            <p:nvGrpSpPr>
              <p:cNvPr id="106" name="组合 105"/>
              <p:cNvGrpSpPr/>
              <p:nvPr/>
            </p:nvGrpSpPr>
            <p:grpSpPr>
              <a:xfrm>
                <a:off x="236856" y="1246931"/>
                <a:ext cx="5426302" cy="4918920"/>
                <a:chOff x="236856" y="1246931"/>
                <a:chExt cx="5426302" cy="4918920"/>
              </a:xfrm>
            </p:grpSpPr>
            <p:grpSp>
              <p:nvGrpSpPr>
                <p:cNvPr id="108" name="组合 107"/>
                <p:cNvGrpSpPr/>
                <p:nvPr/>
              </p:nvGrpSpPr>
              <p:grpSpPr>
                <a:xfrm>
                  <a:off x="236856" y="1246931"/>
                  <a:ext cx="5426302" cy="4918920"/>
                  <a:chOff x="237031" y="1247120"/>
                  <a:chExt cx="7776863" cy="4918979"/>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776863" cy="4918979"/>
                    <a:chOff x="1285644" y="1756066"/>
                    <a:chExt cx="7135478" cy="3589033"/>
                  </a:xfrm>
                </p:grpSpPr>
                <p:sp>
                  <p:nvSpPr>
                    <p:cNvPr id="112" name="矩形 11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255906" y="1790269"/>
                <a:ext cx="5326896" cy="286232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294" y="3723221"/>
              <a:ext cx="3505614" cy="2629211"/>
            </a:xfrm>
            <a:prstGeom prst="rect">
              <a:avLst/>
            </a:prstGeom>
          </p:spPr>
        </p:pic>
      </p:grpSp>
    </p:spTree>
    <p:extLst>
      <p:ext uri="{BB962C8B-B14F-4D97-AF65-F5344CB8AC3E}">
        <p14:creationId xmlns:p14="http://schemas.microsoft.com/office/powerpoint/2010/main" val="14218593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00110"/>
            </a:xfrm>
            <a:prstGeom prst="rect">
              <a:avLst/>
            </a:prstGeom>
          </p:spPr>
          <p:txBody>
            <a:bodyPr wrap="square">
              <a:spAutoFit/>
            </a:bodyPr>
            <a:lstStyle/>
            <a:p>
              <a:r>
                <a:rPr lang="en-US" altLang="zh-CN" sz="2000" dirty="0" smtClean="0">
                  <a:solidFill>
                    <a:srgbClr val="2E2E2E"/>
                  </a:solidFill>
                  <a:latin typeface="+mn-ea"/>
                  <a:cs typeface="Courier New" panose="02070309020205020404" pitchFamily="49" charset="0"/>
                </a:rPr>
                <a:t>1. </a:t>
              </a:r>
              <a:r>
                <a:rPr lang="zh-CN" altLang="en-US" sz="2000" dirty="0">
                  <a:solidFill>
                    <a:srgbClr val="2E2E2E"/>
                  </a:solidFill>
                  <a:latin typeface="+mn-ea"/>
                  <a:cs typeface="Courier New" panose="02070309020205020404" pitchFamily="49" charset="0"/>
                </a:rPr>
                <a:t>简要复述</a:t>
              </a:r>
              <a:r>
                <a:rPr lang="zh-CN" altLang="en-US" sz="2000" dirty="0" smtClean="0">
                  <a:solidFill>
                    <a:srgbClr val="2E2E2E"/>
                  </a:solidFill>
                  <a:latin typeface="+mn-ea"/>
                  <a:cs typeface="Courier New" panose="02070309020205020404" pitchFamily="49" charset="0"/>
                </a:rPr>
                <a:t>原型设计的几个原则？</a:t>
              </a:r>
              <a:endParaRPr lang="zh-CN" altLang="en-US" sz="2000" dirty="0">
                <a:solidFill>
                  <a:srgbClr val="2E2E2E"/>
                </a:solidFill>
                <a:latin typeface="+mn-ea"/>
                <a:cs typeface="Courier New" panose="02070309020205020404" pitchFamily="49" charset="0"/>
              </a:endParaRPr>
            </a:p>
          </p:txBody>
        </p:sp>
      </p:grpSp>
    </p:spTree>
    <p:extLst>
      <p:ext uri="{BB962C8B-B14F-4D97-AF65-F5344CB8AC3E}">
        <p14:creationId xmlns:p14="http://schemas.microsoft.com/office/powerpoint/2010/main" val="2265070783"/>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extLst>
      <p:ext uri="{BB962C8B-B14F-4D97-AF65-F5344CB8AC3E}">
        <p14:creationId xmlns:p14="http://schemas.microsoft.com/office/powerpoint/2010/main" val="730788224"/>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extLst>
      <p:ext uri="{BB962C8B-B14F-4D97-AF65-F5344CB8AC3E}">
        <p14:creationId xmlns:p14="http://schemas.microsoft.com/office/powerpoint/2010/main" val="16636681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extLst>
      <p:ext uri="{BB962C8B-B14F-4D97-AF65-F5344CB8AC3E}">
        <p14:creationId xmlns:p14="http://schemas.microsoft.com/office/powerpoint/2010/main" val="3973456636"/>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extLst>
      <p:ext uri="{BB962C8B-B14F-4D97-AF65-F5344CB8AC3E}">
        <p14:creationId xmlns:p14="http://schemas.microsoft.com/office/powerpoint/2010/main" val="2445992399"/>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extLst>
      <p:ext uri="{BB962C8B-B14F-4D97-AF65-F5344CB8AC3E}">
        <p14:creationId xmlns:p14="http://schemas.microsoft.com/office/powerpoint/2010/main" val="859874657"/>
      </p:ext>
    </p:extLst>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3970318"/>
          </a:xfrm>
          <a:prstGeom prst="rect">
            <a:avLst/>
          </a:prstGeom>
        </p:spPr>
        <p:txBody>
          <a:bodyPr wrap="square">
            <a:spAutoFit/>
          </a:bodyPr>
          <a:lstStyle/>
          <a:p>
            <a:pPr indent="457200">
              <a:lnSpc>
                <a:spcPct val="150000"/>
              </a:lnSpc>
            </a:pPr>
            <a:r>
              <a:rPr lang="zh-CN" altLang="en-US" dirty="0"/>
              <a:t>第三个风险是用户根据原型的性能来推断最终产品的预期性能。</a:t>
            </a:r>
            <a:r>
              <a:rPr lang="zh-CN" altLang="en-US" dirty="0">
                <a:solidFill>
                  <a:schemeClr val="accent1">
                    <a:lumMod val="75000"/>
                  </a:schemeClr>
                </a:solidFill>
              </a:rPr>
              <a:t>不要在预期产品环境中对原型进行评估</a:t>
            </a:r>
            <a:r>
              <a:rPr lang="zh-CN" altLang="en-US" dirty="0" smtClean="0">
                <a:solidFill>
                  <a:schemeClr val="accent1">
                    <a:lumMod val="75000"/>
                  </a:schemeClr>
                </a:solidFill>
              </a:rPr>
              <a:t>。</a:t>
            </a:r>
            <a:endParaRPr lang="en-US" altLang="zh-CN" dirty="0" smtClean="0">
              <a:solidFill>
                <a:schemeClr val="accent1">
                  <a:lumMod val="75000"/>
                </a:schemeClr>
              </a:solidFill>
            </a:endParaRPr>
          </a:p>
          <a:p>
            <a:pPr indent="457200">
              <a:lnSpc>
                <a:spcPct val="150000"/>
              </a:lnSpc>
            </a:pPr>
            <a:r>
              <a:rPr lang="zh-CN" altLang="en-US" dirty="0"/>
              <a:t>为了使原型更真实地模拟最终产品的预期行为，在构建原型时</a:t>
            </a:r>
            <a:r>
              <a:rPr lang="zh-CN" altLang="en-US" dirty="0">
                <a:solidFill>
                  <a:schemeClr val="accent1">
                    <a:lumMod val="75000"/>
                  </a:schemeClr>
                </a:solidFill>
              </a:rPr>
              <a:t>要考虑时间上的延迟或 者让原型看起来还没有准备好马上发布</a:t>
            </a:r>
            <a:r>
              <a:rPr lang="zh-CN" altLang="en-US" dirty="0"/>
              <a:t>。可以在屏幕上放消息，声明它并不代表最终的产品。</a:t>
            </a:r>
          </a:p>
          <a:p>
            <a:pPr indent="457200">
              <a:lnSpc>
                <a:spcPct val="150000"/>
              </a:lnSpc>
            </a:pPr>
            <a:r>
              <a:rPr lang="zh-CN" altLang="en-US" dirty="0"/>
              <a:t>在敏捷开发和其他演进原型中，要</a:t>
            </a:r>
            <a:r>
              <a:rPr lang="zh-CN" altLang="en-US" dirty="0">
                <a:solidFill>
                  <a:schemeClr val="accent1">
                    <a:lumMod val="75000"/>
                  </a:schemeClr>
                </a:solidFill>
              </a:rPr>
              <a:t>保证从一开始就设计一个健壮的、可扩展的架构并写出高质量的代码</a:t>
            </a:r>
            <a:r>
              <a:rPr lang="zh-CN" altLang="en-US" dirty="0"/>
              <a:t>。构建一个产 品级软件并且每</a:t>
            </a:r>
            <a:r>
              <a:rPr lang="en-US" altLang="zh-CN" dirty="0"/>
              <a:t>- </a:t>
            </a:r>
            <a:r>
              <a:rPr lang="zh-CN" altLang="en-US" dirty="0"/>
              <a:t>个时间段只完成其中一小部分。可以在后期迭代中通过重构来优化设计，但后期的重构并不能代替前期设计工作。</a:t>
            </a:r>
          </a:p>
          <a:p>
            <a:pPr indent="457200">
              <a:lnSpc>
                <a:spcPct val="150000"/>
              </a:lnSpc>
            </a:pPr>
            <a:endParaRPr lang="zh-CN" altLang="en-US" dirty="0"/>
          </a:p>
        </p:txBody>
      </p:sp>
    </p:spTree>
    <p:extLst>
      <p:ext uri="{BB962C8B-B14F-4D97-AF65-F5344CB8AC3E}">
        <p14:creationId xmlns:p14="http://schemas.microsoft.com/office/powerpoint/2010/main" val="6823864"/>
      </p:ext>
    </p:extLst>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000821"/>
          </a:xfrm>
          <a:prstGeom prst="rect">
            <a:avLst/>
          </a:prstGeom>
        </p:spPr>
        <p:txBody>
          <a:bodyPr wrap="square">
            <a:spAutoFit/>
          </a:bodyPr>
          <a:lstStyle/>
          <a:p>
            <a:pPr indent="457200">
              <a:lnSpc>
                <a:spcPct val="150000"/>
              </a:lnSpc>
            </a:pPr>
            <a:r>
              <a:rPr lang="zh-CN" altLang="en-US" dirty="0"/>
              <a:t>最后，</a:t>
            </a:r>
            <a:r>
              <a:rPr lang="zh-CN" altLang="en-US" dirty="0">
                <a:solidFill>
                  <a:schemeClr val="accent1">
                    <a:lumMod val="75000"/>
                  </a:schemeClr>
                </a:solidFill>
              </a:rPr>
              <a:t>不要在原型工作</a:t>
            </a:r>
            <a:r>
              <a:rPr lang="zh-CN" altLang="en-US" dirty="0" smtClean="0">
                <a:solidFill>
                  <a:schemeClr val="accent1">
                    <a:lumMod val="75000"/>
                  </a:schemeClr>
                </a:solidFill>
              </a:rPr>
              <a:t>上投入</a:t>
            </a:r>
            <a:r>
              <a:rPr lang="zh-CN" altLang="en-US" dirty="0">
                <a:solidFill>
                  <a:schemeClr val="accent1">
                    <a:lumMod val="75000"/>
                  </a:schemeClr>
                </a:solidFill>
              </a:rPr>
              <a:t>太多精力</a:t>
            </a:r>
            <a:r>
              <a:rPr lang="zh-CN" altLang="en-US"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dirty="0"/>
          </a:p>
        </p:txBody>
      </p:sp>
    </p:spTree>
    <p:extLst>
      <p:ext uri="{BB962C8B-B14F-4D97-AF65-F5344CB8AC3E}">
        <p14:creationId xmlns:p14="http://schemas.microsoft.com/office/powerpoint/2010/main" val="3721164705"/>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extLst>
      <p:ext uri="{BB962C8B-B14F-4D97-AF65-F5344CB8AC3E}">
        <p14:creationId xmlns:p14="http://schemas.microsoft.com/office/powerpoint/2010/main" val="3937484484"/>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extLst>
      <p:ext uri="{BB962C8B-B14F-4D97-AF65-F5344CB8AC3E}">
        <p14:creationId xmlns:p14="http://schemas.microsoft.com/office/powerpoint/2010/main" val="13619835"/>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4247317"/>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p>
          <a:p>
            <a:r>
              <a:rPr lang="en-US" altLang="zh-CN" sz="1800" dirty="0"/>
              <a:t>http://www.kokojia.com/article/4950.html</a:t>
            </a: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val="20000"/>
                    </a:ext>
                  </a:extLst>
                </a:gridCol>
                <a:gridCol w="2937510">
                  <a:extLst>
                    <a:ext uri="{9D8B030D-6E8A-4147-A177-3AD203B41FA5}">
                      <a16:colId xmlns:a16="http://schemas.microsoft.com/office/drawing/2014/main" val="20001"/>
                    </a:ext>
                  </a:extLst>
                </a:gridCol>
                <a:gridCol w="2938145">
                  <a:extLst>
                    <a:ext uri="{9D8B030D-6E8A-4147-A177-3AD203B41FA5}">
                      <a16:colId xmlns:a16="http://schemas.microsoft.com/office/drawing/2014/main"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en-US" altLang="zh-CN" dirty="0" smtClean="0">
                          <a:solidFill>
                            <a:schemeClr val="tx1"/>
                          </a:solidFill>
                        </a:rPr>
                        <a:t>负责 1.7uml新特性ppt</a:t>
                      </a:r>
                      <a:r>
                        <a:rPr lang="zh-CN" altLang="en-US" dirty="0" smtClean="0">
                          <a:solidFill>
                            <a:schemeClr val="tx1"/>
                          </a:solidFill>
                        </a:rPr>
                        <a:t>制作</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负责1.1-1.3的PPT制作，</a:t>
                      </a:r>
                    </a:p>
                    <a:p>
                      <a:pPr algn="l">
                        <a:buNone/>
                      </a:pPr>
                      <a:r>
                        <a:rPr lang="zh-CN" altLang="en-US" dirty="0" smtClean="0">
                          <a:solidFill>
                            <a:schemeClr val="tx1"/>
                          </a:solidFill>
                        </a:rPr>
                        <a:t>1.4 uml结构ppt的制作</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负责uml视图ppt，</a:t>
                      </a:r>
                      <a:r>
                        <a:rPr lang="en-US" altLang="zh-CN" dirty="0" smtClean="0">
                          <a:solidFill>
                            <a:schemeClr val="tx1"/>
                          </a:solidFill>
                        </a:rPr>
                        <a:t>uml</a:t>
                      </a:r>
                      <a:r>
                        <a:rPr lang="zh-CN" altLang="en-US" dirty="0" smtClean="0">
                          <a:solidFill>
                            <a:schemeClr val="tx1"/>
                          </a:solidFill>
                        </a:rPr>
                        <a:t>系统开发阶段</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负责uml的图ppt</a:t>
                      </a:r>
                    </a:p>
                  </a:txBody>
                  <a:tcPr>
                    <a:solidFill>
                      <a:schemeClr val="accent1">
                        <a:lumMod val="40000"/>
                        <a:lumOff val="60000"/>
                      </a:schemeClr>
                    </a:solidFill>
                  </a:tcPr>
                </a:tc>
                <a:tc>
                  <a:txBody>
                    <a:bodyPr/>
                    <a:lstStyle/>
                    <a:p>
                      <a:pPr algn="l">
                        <a:buNone/>
                      </a:pPr>
                      <a:r>
                        <a:rPr lang="en-US" altLang="zh-CN" dirty="0" smtClean="0">
                          <a:solidFill>
                            <a:schemeClr val="tx1"/>
                          </a:solidFill>
                        </a:rPr>
                        <a:t>9.5</a:t>
                      </a: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ln/>
                <a:solidFill>
                  <a:srgbClr val="0070C0"/>
                </a:solidFill>
                <a:effectLst>
                  <a:outerShdw blurRad="38100" dist="19050" dir="2700000" algn="tl" rotWithShape="0">
                    <a:schemeClr val="dk1">
                      <a:alpha val="40000"/>
                    </a:schemeClr>
                  </a:outerShdw>
                </a:effectLst>
              </a:rPr>
              <a:t>界面（即以用户为中心的</a:t>
            </a:r>
            <a:r>
              <a:rPr lang="en-US" altLang="zh-CN" sz="2400" dirty="0">
                <a:ln/>
                <a:solidFill>
                  <a:srgbClr val="0070C0"/>
                </a:solidFill>
                <a:effectLst>
                  <a:outerShdw blurRad="38100" dist="19050" dir="2700000" algn="tl" rotWithShape="0">
                    <a:schemeClr val="dk1">
                      <a:alpha val="40000"/>
                    </a:schemeClr>
                  </a:outerShdw>
                </a:effectLst>
              </a:rPr>
              <a:t>UI</a:t>
            </a:r>
            <a:r>
              <a:rPr lang="zh-CN" altLang="en-US" sz="2400" dirty="0">
                <a:ln/>
                <a:solidFill>
                  <a:srgbClr val="0070C0"/>
                </a:solidFill>
                <a:effectLst>
                  <a:outerShdw blurRad="38100" dist="19050" dir="2700000" algn="tl" rotWithShape="0">
                    <a:schemeClr val="dk1">
                      <a:alpha val="40000"/>
                    </a:schemeClr>
                  </a:outerShdw>
                </a:effectLst>
              </a:rPr>
              <a:t>）</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ln/>
                <a:solidFill>
                  <a:srgbClr val="0070C0"/>
                </a:solidFill>
                <a:effectLst>
                  <a:outerShdw blurRad="38100" dist="19050" dir="2700000" algn="tl" rotWithShape="0">
                    <a:schemeClr val="dk1">
                      <a:alpha val="40000"/>
                    </a:schemeClr>
                  </a:outerShdw>
                </a:effectLst>
              </a:rPr>
              <a:t>原型（prototype）</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en-US" altLang="zh-CN" sz="2400" dirty="0">
                <a:ln/>
                <a:solidFill>
                  <a:schemeClr val="tx1"/>
                </a:solidFill>
                <a:effectLst>
                  <a:outerShdw blurRad="38100" dist="19050" dir="2700000" algn="tl" rotWithShape="0">
                    <a:schemeClr val="dk1">
                      <a:alpha val="40000"/>
                    </a:schemeClr>
                  </a:outerShdw>
                </a:effectLst>
              </a:rPr>
              <a:t>1.</a:t>
            </a:r>
            <a:r>
              <a:rPr lang="zh-CN" altLang="en-US" sz="2400" dirty="0">
                <a:ln/>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ln/>
                <a:solidFill>
                  <a:schemeClr val="tx1"/>
                </a:solidFill>
                <a:effectLst>
                  <a:outerShdw blurRad="38100" dist="19050" dir="2700000" algn="tl" rotWithShape="0">
                    <a:schemeClr val="dk1">
                      <a:alpha val="40000"/>
                    </a:schemeClr>
                  </a:outerShdw>
                </a:effectLst>
              </a:rPr>
              <a:t>2.</a:t>
            </a:r>
            <a:r>
              <a:rPr lang="zh-CN" altLang="en-US" sz="2400" dirty="0">
                <a:ln/>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参考资料</a:t>
            </a:r>
            <a:r>
              <a:rPr lang="en-US" altLang="zh-CN" sz="2400" dirty="0">
                <a:ln/>
                <a:solidFill>
                  <a:schemeClr val="tx1"/>
                </a:solidFill>
                <a:effectLst>
                  <a:outerShdw blurRad="38100" dist="19050" dir="2700000" algn="tl" rotWithShape="0">
                    <a:schemeClr val="dk1">
                      <a:alpha val="40000"/>
                    </a:schemeClr>
                  </a:outerShdw>
                </a:effectLst>
              </a:rPr>
              <a:t>:</a:t>
            </a:r>
            <a:r>
              <a:rPr lang="zh-CN" altLang="en-US" sz="2400" dirty="0">
                <a:ln/>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ln/>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3261</Words>
  <Application>Microsoft Office PowerPoint</Application>
  <PresentationFormat>自定义</PresentationFormat>
  <Paragraphs>283</Paragraphs>
  <Slides>29</Slides>
  <Notes>9</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+中文标题</vt:lpstr>
      <vt:lpstr>Arial Unicode MS</vt:lpstr>
      <vt:lpstr>华文行楷</vt:lpstr>
      <vt:lpstr>华文新魏</vt:lpstr>
      <vt:lpstr>宋体</vt:lpstr>
      <vt:lpstr>微软雅黑</vt:lpstr>
      <vt:lpstr>Arial</vt:lpstr>
      <vt:lpstr>Calibri</vt:lpstr>
      <vt:lpstr>Courier New</vt:lpstr>
      <vt:lpstr>Eras Bold ITC</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348</cp:revision>
  <dcterms:created xsi:type="dcterms:W3CDTF">2015-04-23T03:04:00Z</dcterms:created>
  <dcterms:modified xsi:type="dcterms:W3CDTF">2018-11-04T10:51:33Z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